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01" r:id="rId2"/>
    <p:sldId id="463" r:id="rId3"/>
    <p:sldId id="400" r:id="rId4"/>
    <p:sldId id="447" r:id="rId5"/>
    <p:sldId id="448" r:id="rId6"/>
    <p:sldId id="453" r:id="rId7"/>
    <p:sldId id="454" r:id="rId8"/>
    <p:sldId id="449" r:id="rId9"/>
    <p:sldId id="455" r:id="rId10"/>
    <p:sldId id="450" r:id="rId11"/>
    <p:sldId id="451" r:id="rId12"/>
    <p:sldId id="456" r:id="rId13"/>
    <p:sldId id="457" r:id="rId14"/>
    <p:sldId id="458" r:id="rId15"/>
    <p:sldId id="459" r:id="rId16"/>
    <p:sldId id="460" r:id="rId17"/>
    <p:sldId id="461" r:id="rId18"/>
    <p:sldId id="462" r:id="rId19"/>
    <p:sldId id="452" r:id="rId20"/>
    <p:sldId id="464" r:id="rId21"/>
    <p:sldId id="445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D09B1E8-0E55-4EF7-A189-7DEA28B775BA}">
          <p14:sldIdLst>
            <p14:sldId id="401"/>
            <p14:sldId id="463"/>
            <p14:sldId id="400"/>
            <p14:sldId id="447"/>
            <p14:sldId id="448"/>
            <p14:sldId id="453"/>
            <p14:sldId id="454"/>
            <p14:sldId id="449"/>
            <p14:sldId id="455"/>
            <p14:sldId id="450"/>
            <p14:sldId id="451"/>
            <p14:sldId id="456"/>
            <p14:sldId id="457"/>
            <p14:sldId id="458"/>
            <p14:sldId id="459"/>
            <p14:sldId id="460"/>
            <p14:sldId id="461"/>
            <p14:sldId id="462"/>
            <p14:sldId id="452"/>
            <p14:sldId id="464"/>
            <p14:sldId id="445"/>
          </p14:sldIdLst>
        </p14:section>
        <p14:section name="Untitled Section" id="{64B5ED02-3E35-4D34-83BB-8FE9E6B87C1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MING LI" initials="ZL" lastIdx="1" clrIdx="0">
    <p:extLst>
      <p:ext uri="{19B8F6BF-5375-455C-9EA6-DF929625EA0E}">
        <p15:presenceInfo xmlns:p15="http://schemas.microsoft.com/office/powerpoint/2012/main" userId="78a3c24dfaf9c4e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446"/>
    <a:srgbClr val="E98300"/>
    <a:srgbClr val="00C847"/>
    <a:srgbClr val="00AF3F"/>
    <a:srgbClr val="7ABC2E"/>
    <a:srgbClr val="6CA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07" autoAdjust="0"/>
    <p:restoredTop sz="93598" autoAdjust="0"/>
  </p:normalViewPr>
  <p:slideViewPr>
    <p:cSldViewPr>
      <p:cViewPr varScale="1">
        <p:scale>
          <a:sx n="113" d="100"/>
          <a:sy n="113" d="100"/>
        </p:scale>
        <p:origin x="370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960"/>
    </p:cViewPr>
  </p:sorterViewPr>
  <p:notesViewPr>
    <p:cSldViewPr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EC3F4-A249-9A42-804E-D4DB53398148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F068-F070-5741-AEA9-D2321359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22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venir LT 45 Book" panose="02000503020000020003" pitchFamily="2" charset="0"/>
              </a:defRPr>
            </a:lvl1pPr>
          </a:lstStyle>
          <a:p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venir LT 45 Book" panose="02000503020000020003" pitchFamily="2" charset="0"/>
              </a:defRPr>
            </a:lvl1pPr>
          </a:lstStyle>
          <a:p>
            <a:fld id="{761B2151-1AD5-4962-920B-7E4185B5123F}" type="datetimeFigureOut">
              <a:rPr lang="en-SG" smtClean="0"/>
              <a:pPr/>
              <a:t>28/1/2021</a:t>
            </a:fld>
            <a:endParaRPr lang="en-SG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venir LT 45 Book" panose="02000503020000020003" pitchFamily="2" charset="0"/>
              </a:defRPr>
            </a:lvl1pPr>
          </a:lstStyle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venir LT 45 Book" panose="02000503020000020003" pitchFamily="2" charset="0"/>
              </a:defRPr>
            </a:lvl1pPr>
          </a:lstStyle>
          <a:p>
            <a:fld id="{241F3A2B-0AA4-4151-A0DA-59BCC8522600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561084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venir LT 45 Book" panose="02000503020000020003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venir LT 45 Book" panose="02000503020000020003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venir LT 45 Book" panose="02000503020000020003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venir LT 45 Book" panose="02000503020000020003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venir LT 45 Book" panose="02000503020000020003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65465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65093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6139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10440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67147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53475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3475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214255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90948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04199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21773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010255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4487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230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65465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730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5327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3887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34417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1296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1F3A2B-0AA4-4151-A0DA-59BCC8522600}" type="slidenum">
              <a:rPr lang="en-SG" smtClean="0"/>
              <a:pPr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2674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5092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103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27534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27534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0741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84243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209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0330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0330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98395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520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10836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837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31414"/>
            <a:ext cx="3008313" cy="8162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48877"/>
            <a:ext cx="5111750" cy="411110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65077"/>
            <a:ext cx="3008313" cy="329490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279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2438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83518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4944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1354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27533"/>
            <a:ext cx="8229600" cy="4356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pic>
        <p:nvPicPr>
          <p:cNvPr id="10" name="Picture 7" descr="D:\My Documents\Extras\Vectors\IKONS\EPS\Menu Ikon.png"/>
          <p:cNvPicPr>
            <a:picLocks noChangeAspect="1" noChangeArrowheads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71" y="94834"/>
            <a:ext cx="268287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D:\My Documents\Extras\Vectors\IKONS\EPS\ALL Slides.png">
            <a:hlinkClick r:id="" action="ppaction://noaction"/>
          </p:cNvPr>
          <p:cNvPicPr>
            <a:picLocks noChangeAspect="1" noChangeArrowheads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01383" y="4858725"/>
            <a:ext cx="255588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 userDrawn="1"/>
        </p:nvCxnSpPr>
        <p:spPr>
          <a:xfrm>
            <a:off x="72000" y="4783500"/>
            <a:ext cx="9000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7" descr="D:\My Documents\Extras\Vectors\IKONS\EPS\Menu Ikon.png"/>
          <p:cNvPicPr>
            <a:picLocks noChangeAspect="1" noChangeArrowheads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71" y="94834"/>
            <a:ext cx="268287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0" y="395228"/>
            <a:ext cx="9144000" cy="0"/>
          </a:xfrm>
          <a:prstGeom prst="line">
            <a:avLst/>
          </a:prstGeom>
          <a:ln w="38100">
            <a:solidFill>
              <a:srgbClr val="E98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6AFB0E1-2AFE-E041-AFA5-44DF3DC3E970}"/>
              </a:ext>
            </a:extLst>
          </p:cNvPr>
          <p:cNvSpPr/>
          <p:nvPr userDrawn="1"/>
        </p:nvSpPr>
        <p:spPr>
          <a:xfrm>
            <a:off x="2051720" y="4833878"/>
            <a:ext cx="6877457" cy="276999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77"/>
              </a:rPr>
              <a:t>CAPSTONE PROJECT 1-Creating Interactive Dashboards and Data Storytelling with Excel</a:t>
            </a:r>
            <a:endParaRPr lang="en-MY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760A8-2CEE-1C4D-AEB0-0FCFE6B65A81}"/>
              </a:ext>
            </a:extLst>
          </p:cNvPr>
          <p:cNvSpPr txBox="1"/>
          <p:nvPr userDrawn="1"/>
        </p:nvSpPr>
        <p:spPr>
          <a:xfrm>
            <a:off x="9313933" y="312352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53583D-1A14-4FBA-B616-72E852A7A67A}"/>
              </a:ext>
            </a:extLst>
          </p:cNvPr>
          <p:cNvSpPr/>
          <p:nvPr userDrawn="1"/>
        </p:nvSpPr>
        <p:spPr>
          <a:xfrm>
            <a:off x="0" y="0"/>
            <a:ext cx="9144000" cy="41228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latin typeface="Avenir LT 45 Book" panose="02000503020000020003" pitchFamily="2" charset="0"/>
            </a:endParaRPr>
          </a:p>
        </p:txBody>
      </p:sp>
      <p:pic>
        <p:nvPicPr>
          <p:cNvPr id="22" name="Picture 7" descr="D:\My Documents\Extras\Vectors\IKONS\EPS\Menu Ikon.png">
            <a:extLst>
              <a:ext uri="{FF2B5EF4-FFF2-40B4-BE49-F238E27FC236}">
                <a16:creationId xmlns:a16="http://schemas.microsoft.com/office/drawing/2014/main" id="{391A3AE2-1394-4BAC-B003-B539522B51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71" y="95606"/>
            <a:ext cx="268287" cy="20478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</p:pic>
      <p:pic>
        <p:nvPicPr>
          <p:cNvPr id="1026" name="Picture 2" descr="COLOR BG long">
            <a:extLst>
              <a:ext uri="{FF2B5EF4-FFF2-40B4-BE49-F238E27FC236}">
                <a16:creationId xmlns:a16="http://schemas.microsoft.com/office/drawing/2014/main" id="{DE279AED-1E7B-4ADC-A434-AC26C3DBFF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812354"/>
            <a:ext cx="1187624" cy="329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05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venir LT 65 Medium" panose="02000603020000020003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LT 45 Book" panose="02000503020000020003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venir LT 45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venir LT 45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Avenir LT 45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Avenir LT 45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8B66E8-7086-4772-BB01-0F0EC76E7B02}"/>
              </a:ext>
            </a:extLst>
          </p:cNvPr>
          <p:cNvSpPr/>
          <p:nvPr/>
        </p:nvSpPr>
        <p:spPr>
          <a:xfrm>
            <a:off x="-19271" y="2110085"/>
            <a:ext cx="6722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9050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Step into Next Country</a:t>
            </a:r>
            <a:endParaRPr lang="zh-SG" altLang="en-US" sz="5400" b="1" cap="none" spc="0" dirty="0">
              <a:ln w="19050">
                <a:solidFill>
                  <a:schemeClr val="accent4">
                    <a:lumMod val="75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16CAC2-D6B0-4380-AF2C-965060EA3F2C}"/>
              </a:ext>
            </a:extLst>
          </p:cNvPr>
          <p:cNvSpPr/>
          <p:nvPr/>
        </p:nvSpPr>
        <p:spPr>
          <a:xfrm>
            <a:off x="107504" y="3036845"/>
            <a:ext cx="950505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fontAlgn="base"/>
            <a:r>
              <a:rPr lang="en-US" altLang="zh-CN" b="1" dirty="0">
                <a:ln w="9525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Exploring a potential market in a new country by data analysis </a:t>
            </a:r>
            <a:endParaRPr lang="en-US" altLang="zh-SG" b="1" dirty="0">
              <a:ln w="9525">
                <a:solidFill>
                  <a:schemeClr val="accent4">
                    <a:lumMod val="75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1980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Analysis &amp; Visualization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Analysis &amp; Visualization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A7FAF47F-2FDC-421F-9477-0B3E0E10DF4C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8568952" cy="39715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b="1" u="sng" dirty="0">
                <a:solidFill>
                  <a:srgbClr val="FF0000"/>
                </a:solidFill>
                <a:latin typeface="+mj-lt"/>
              </a:rPr>
              <a:t>Question</a:t>
            </a:r>
            <a:r>
              <a:rPr lang="en-US" altLang="zh-CN" sz="1400" b="1" dirty="0">
                <a:latin typeface="+mj-lt"/>
              </a:rPr>
              <a:t> Analyzed</a:t>
            </a:r>
            <a:r>
              <a:rPr lang="en-US" sz="1400" b="1" dirty="0">
                <a:latin typeface="+mj-lt"/>
              </a:rPr>
              <a:t>: </a:t>
            </a:r>
          </a:p>
          <a:p>
            <a:pPr>
              <a:spcBef>
                <a:spcPts val="200"/>
              </a:spcBef>
              <a:spcAft>
                <a:spcPts val="200"/>
              </a:spcAft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What are the </a:t>
            </a:r>
            <a:r>
              <a:rPr lang="en-US" sz="1200" u="sng" dirty="0">
                <a:solidFill>
                  <a:srgbClr val="FF0000"/>
                </a:solidFill>
                <a:latin typeface="+mj-lt"/>
              </a:rPr>
              <a:t>Population Distribution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 among these 5 countries?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AutoNum type="arabicPeriod"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What are the respective </a:t>
            </a:r>
            <a:r>
              <a:rPr lang="en-US" altLang="zh-SG" sz="1200" u="sng" dirty="0">
                <a:solidFill>
                  <a:srgbClr val="FF0000"/>
                </a:solidFill>
                <a:latin typeface="+mj-lt"/>
              </a:rPr>
              <a:t>GDP &amp; GDP per capita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 in these 5 countries? Which one could represent the </a:t>
            </a:r>
            <a:r>
              <a:rPr lang="en-US" altLang="zh-SG" sz="1200" u="sng" dirty="0">
                <a:solidFill>
                  <a:srgbClr val="FF0000"/>
                </a:solidFill>
                <a:latin typeface="+mj-lt"/>
              </a:rPr>
              <a:t>Development Level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 of a country?</a:t>
            </a:r>
          </a:p>
          <a:p>
            <a:pPr>
              <a:spcBef>
                <a:spcPts val="200"/>
              </a:spcBef>
              <a:spcAft>
                <a:spcPts val="200"/>
              </a:spcAft>
              <a:buAutoNum type="arabicPeriod"/>
            </a:pPr>
            <a:r>
              <a:rPr lang="en-SG" sz="1200" dirty="0">
                <a:solidFill>
                  <a:srgbClr val="121212"/>
                </a:solidFill>
                <a:latin typeface="+mj-lt"/>
              </a:rPr>
              <a:t>Does </a:t>
            </a:r>
            <a:r>
              <a:rPr lang="en-SG" sz="1200" u="sng" dirty="0">
                <a:solidFill>
                  <a:schemeClr val="accent3"/>
                </a:solidFill>
                <a:latin typeface="+mj-lt"/>
              </a:rPr>
              <a:t>individual </a:t>
            </a:r>
            <a:r>
              <a:rPr lang="en-US" altLang="zh-CN" sz="1200" u="sng" dirty="0">
                <a:solidFill>
                  <a:schemeClr val="accent3"/>
                </a:solidFill>
                <a:latin typeface="+mj-lt"/>
              </a:rPr>
              <a:t>citizen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 have enough power supply? What is the </a:t>
            </a:r>
            <a:r>
              <a:rPr lang="en-US" altLang="zh-CN" sz="1200" u="sng" dirty="0">
                <a:solidFill>
                  <a:schemeClr val="accent3"/>
                </a:solidFill>
                <a:latin typeface="+mj-lt"/>
              </a:rPr>
              <a:t>Occupancy Rate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of Power Generating Capacity for individual?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AutoNum type="arabicPeriod"/>
            </a:pP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As Vietnam &amp; Sri Lanka are still developing countries, currently they might not need as much Power Generating Rate as developed countries with respect to their Development Level. So, are they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really in shortage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of Power Generating Capacity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in this stage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?  Which one has more market potential? 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AutoNum type="arabicPeriod"/>
            </a:pP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Is Sri Lanka developing well compared to Vietnam? What are their annual </a:t>
            </a:r>
            <a:r>
              <a:rPr lang="en-US" altLang="zh-SG" sz="1200" b="0" i="0" u="sng" dirty="0">
                <a:solidFill>
                  <a:schemeClr val="accent3"/>
                </a:solidFill>
                <a:effectLst/>
                <a:latin typeface="+mj-lt"/>
              </a:rPr>
              <a:t>growth rate in GDP per capita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?</a:t>
            </a:r>
          </a:p>
          <a:p>
            <a:pPr>
              <a:buFont typeface="Arial" panose="020B0604020202020204" pitchFamily="34" charset="0"/>
              <a:buAutoNum type="arabicPeriod"/>
            </a:pPr>
            <a:endParaRPr lang="en-US" altLang="zh-SG" sz="1200" b="0" i="0" dirty="0">
              <a:solidFill>
                <a:srgbClr val="121212"/>
              </a:solidFill>
              <a:effectLst/>
              <a:latin typeface="+mj-lt"/>
            </a:endParaRPr>
          </a:p>
          <a:p>
            <a:pPr marL="0" indent="0">
              <a:buNone/>
            </a:pPr>
            <a:r>
              <a:rPr lang="en-US" altLang="zh-SG" sz="1400" b="1" dirty="0">
                <a:solidFill>
                  <a:srgbClr val="0070C0"/>
                </a:solidFill>
                <a:latin typeface="+mj-lt"/>
              </a:rPr>
              <a:t>=&gt;Problem Solved</a:t>
            </a:r>
          </a:p>
          <a:p>
            <a:pPr marL="0" indent="0">
              <a:buNone/>
            </a:pPr>
            <a:endParaRPr lang="en-US" altLang="zh-SG" sz="1200" b="0" i="0" dirty="0">
              <a:solidFill>
                <a:srgbClr val="12121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794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36835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1. 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What are the </a:t>
            </a:r>
            <a:r>
              <a:rPr lang="en-US" altLang="zh-SG" sz="1200" u="sng" dirty="0">
                <a:solidFill>
                  <a:srgbClr val="FF0000"/>
                </a:solidFill>
                <a:latin typeface="+mj-lt"/>
              </a:rPr>
              <a:t>Population Distribution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 among this 5 countries?</a:t>
            </a:r>
            <a:endParaRPr lang="en-US" sz="1200" dirty="0">
              <a:latin typeface="+mj-lt"/>
            </a:endParaRP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sz="1200" dirty="0">
                <a:latin typeface="+mj-lt"/>
              </a:rPr>
              <a:t>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43B41A-17B8-44EF-82F3-735340E09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3" y="1869773"/>
            <a:ext cx="3639627" cy="18533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A53C44-4846-4891-AB47-4DC6BECFA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834" y="2149361"/>
            <a:ext cx="2346960" cy="1066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E2B09BF-2F8C-408F-B019-563926AC78EA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79476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7946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2. 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What are the respective </a:t>
            </a:r>
            <a:r>
              <a:rPr lang="en-US" altLang="zh-SG" sz="1200" u="sng" dirty="0">
                <a:solidFill>
                  <a:srgbClr val="FF0000"/>
                </a:solidFill>
                <a:latin typeface="+mj-lt"/>
              </a:rPr>
              <a:t>GDP &amp; GDP per capita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 in these 5 countries? Which one could represent the </a:t>
            </a:r>
            <a:r>
              <a:rPr lang="en-US" altLang="zh-SG" sz="1200" u="sng" dirty="0">
                <a:solidFill>
                  <a:srgbClr val="FF0000"/>
                </a:solidFill>
                <a:latin typeface="+mj-lt"/>
              </a:rPr>
              <a:t>Development Level</a:t>
            </a: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 of a country?</a:t>
            </a: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0C8550-48B8-4EBB-8F91-3CED4471A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985" y="2118202"/>
            <a:ext cx="3168352" cy="90709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867894"/>
            <a:ext cx="8205092" cy="7946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GDP per capita</a:t>
            </a:r>
            <a:r>
              <a:rPr lang="en-US" altLang="zh-SG" sz="1200" dirty="0">
                <a:latin typeface="+mj-lt"/>
              </a:rPr>
              <a:t> could represent the Development Level of a country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00C446"/>
                </a:highlight>
                <a:latin typeface="+mj-lt"/>
              </a:rPr>
              <a:t>Developed Countries</a:t>
            </a:r>
            <a:r>
              <a:rPr lang="en-US" altLang="zh-SG" sz="1200" dirty="0">
                <a:latin typeface="+mj-lt"/>
              </a:rPr>
              <a:t>: Singapore, Japan, Taiwan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E98300"/>
                </a:highlight>
                <a:latin typeface="+mj-lt"/>
              </a:rPr>
              <a:t>Developing Countries</a:t>
            </a:r>
            <a:r>
              <a:rPr lang="en-US" altLang="zh-SG" sz="1200" dirty="0">
                <a:latin typeface="+mj-lt"/>
              </a:rPr>
              <a:t>: Sri Lanka, Vietnam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F106B3-423D-472C-AEE4-3011A72DC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632" y="1417072"/>
            <a:ext cx="3957672" cy="23788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C38043-7BD7-4A4F-BD32-75A27E60A31F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52102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7946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3. </a:t>
            </a:r>
            <a:r>
              <a:rPr lang="en-SG" altLang="zh-SG" sz="1200" dirty="0">
                <a:solidFill>
                  <a:srgbClr val="121212"/>
                </a:solidFill>
                <a:latin typeface="+mj-lt"/>
              </a:rPr>
              <a:t>Does </a:t>
            </a:r>
            <a:r>
              <a:rPr lang="en-SG" altLang="zh-SG" sz="1200" u="sng" dirty="0">
                <a:solidFill>
                  <a:schemeClr val="accent3"/>
                </a:solidFill>
                <a:latin typeface="+mj-lt"/>
              </a:rPr>
              <a:t>individual </a:t>
            </a:r>
            <a:r>
              <a:rPr lang="en-US" altLang="zh-CN" sz="1200" u="sng" dirty="0">
                <a:solidFill>
                  <a:schemeClr val="accent3"/>
                </a:solidFill>
                <a:latin typeface="+mj-lt"/>
              </a:rPr>
              <a:t>citizen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 have enough power supply? What is the </a:t>
            </a:r>
            <a:r>
              <a:rPr lang="en-US" altLang="zh-CN" sz="1200" u="sng" dirty="0">
                <a:solidFill>
                  <a:schemeClr val="accent3"/>
                </a:solidFill>
                <a:latin typeface="+mj-lt"/>
              </a:rPr>
              <a:t>Occupancy Rate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of Power Generating Capacity for individual?</a:t>
            </a:r>
            <a:endParaRPr lang="en-US" altLang="zh-SG" sz="1200" dirty="0">
              <a:solidFill>
                <a:srgbClr val="121212"/>
              </a:solidFill>
              <a:latin typeface="+mj-lt"/>
            </a:endParaRP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698350"/>
            <a:ext cx="8205092" cy="113429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00C446"/>
                </a:highlight>
                <a:latin typeface="+mj-lt"/>
              </a:rPr>
              <a:t>Developed Country</a:t>
            </a:r>
            <a:r>
              <a:rPr lang="en-US" altLang="zh-SG" sz="1200" dirty="0">
                <a:latin typeface="+mj-lt"/>
              </a:rPr>
              <a:t>: Capacity </a:t>
            </a:r>
            <a:r>
              <a:rPr lang="en-US" altLang="zh-SG" sz="1200" b="1" u="sng" dirty="0">
                <a:solidFill>
                  <a:srgbClr val="0070C0"/>
                </a:solidFill>
                <a:latin typeface="+mj-lt"/>
              </a:rPr>
              <a:t>covers</a:t>
            </a:r>
            <a:r>
              <a:rPr lang="en-US" altLang="zh-SG" sz="1200" dirty="0">
                <a:latin typeface="+mj-lt"/>
              </a:rPr>
              <a:t> the demand from individual </a:t>
            </a:r>
            <a:r>
              <a:rPr lang="en-US" altLang="zh-CN" sz="1200" dirty="0">
                <a:latin typeface="+mj-lt"/>
              </a:rPr>
              <a:t>citizen;</a:t>
            </a:r>
            <a:endParaRPr lang="en-US" altLang="zh-SG" sz="1200" dirty="0">
              <a:latin typeface="+mj-lt"/>
            </a:endParaRPr>
          </a:p>
          <a:p>
            <a:pPr marL="0" indent="0">
              <a:buNone/>
            </a:pPr>
            <a:r>
              <a:rPr lang="en-US" altLang="zh-SG" sz="1200" dirty="0">
                <a:highlight>
                  <a:srgbClr val="E98300"/>
                </a:highlight>
                <a:latin typeface="+mj-lt"/>
              </a:rPr>
              <a:t>Developing Countries</a:t>
            </a:r>
            <a:r>
              <a:rPr lang="en-US" altLang="zh-SG" sz="1200" dirty="0">
                <a:latin typeface="+mj-lt"/>
              </a:rPr>
              <a:t>: Capacity is </a:t>
            </a:r>
            <a:r>
              <a:rPr lang="en-US" altLang="zh-SG" sz="1200" b="1" u="sng" dirty="0">
                <a:solidFill>
                  <a:srgbClr val="FF0000"/>
                </a:solidFill>
                <a:latin typeface="+mj-lt"/>
              </a:rPr>
              <a:t>under</a:t>
            </a:r>
            <a:r>
              <a:rPr lang="en-US" altLang="zh-SG" sz="1200" dirty="0">
                <a:latin typeface="+mj-lt"/>
              </a:rPr>
              <a:t> the demand by each people.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=&gt; </a:t>
            </a:r>
            <a:r>
              <a:rPr lang="en-US" altLang="zh-SG" sz="1200" b="1" u="sng" dirty="0">
                <a:solidFill>
                  <a:srgbClr val="0070C0"/>
                </a:solidFill>
                <a:latin typeface="+mj-lt"/>
              </a:rPr>
              <a:t>In long term</a:t>
            </a:r>
            <a:r>
              <a:rPr lang="en-US" altLang="zh-SG" sz="1200" dirty="0">
                <a:latin typeface="+mj-lt"/>
              </a:rPr>
              <a:t>, more Power Station are to be constructed to meet the demand from individual citizen. </a:t>
            </a:r>
            <a:r>
              <a:rPr lang="en-US" altLang="zh-SG" sz="1200" b="1" u="sng" dirty="0">
                <a:solidFill>
                  <a:srgbClr val="0070C0"/>
                </a:solidFill>
                <a:latin typeface="+mj-lt"/>
              </a:rPr>
              <a:t>There are long-term market potential in both Vietnam &amp; Sri Lanka.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B10799-EB8D-4FFD-AEC7-E391F3987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44" y="1459667"/>
            <a:ext cx="3700382" cy="2224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923AE7-AAC6-4BCB-A8AB-5267C1A62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1955" y="1474185"/>
            <a:ext cx="3700382" cy="22241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014A842-590F-4ABF-A525-A5F967298136}"/>
              </a:ext>
            </a:extLst>
          </p:cNvPr>
          <p:cNvSpPr/>
          <p:nvPr/>
        </p:nvSpPr>
        <p:spPr>
          <a:xfrm>
            <a:off x="2899533" y="2179627"/>
            <a:ext cx="952387" cy="122413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7783F4-56F9-4716-AA58-415C92D9B58C}"/>
              </a:ext>
            </a:extLst>
          </p:cNvPr>
          <p:cNvSpPr/>
          <p:nvPr/>
        </p:nvSpPr>
        <p:spPr>
          <a:xfrm>
            <a:off x="7020272" y="2165796"/>
            <a:ext cx="1008112" cy="122413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D476A5-AD64-4BD7-8AB5-142BD3657F2C}"/>
              </a:ext>
            </a:extLst>
          </p:cNvPr>
          <p:cNvSpPr txBox="1"/>
          <p:nvPr/>
        </p:nvSpPr>
        <p:spPr>
          <a:xfrm>
            <a:off x="6372200" y="4515966"/>
            <a:ext cx="2987824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SG" sz="1800" dirty="0">
                <a:solidFill>
                  <a:srgbClr val="FF0000"/>
                </a:solidFill>
                <a:latin typeface="+mj-lt"/>
              </a:rPr>
              <a:t>&lt;=Problem partially solved</a:t>
            </a:r>
            <a:endParaRPr lang="zh-SG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FB25AA-E50E-4564-802E-8254F5A3459C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5183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875202"/>
            <a:ext cx="8205092" cy="176855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SG" sz="1200" b="1" u="sng" dirty="0">
                <a:solidFill>
                  <a:srgbClr val="0070C0"/>
                </a:solidFill>
                <a:latin typeface="+mj-lt"/>
              </a:rPr>
              <a:t>In long term</a:t>
            </a:r>
            <a:r>
              <a:rPr lang="en-US" altLang="zh-SG" sz="1200" dirty="0">
                <a:latin typeface="+mj-lt"/>
              </a:rPr>
              <a:t>, more Power Station are to be constructed to meet the demand from individual citizen. </a:t>
            </a:r>
            <a:r>
              <a:rPr lang="en-US" altLang="zh-SG" sz="1200" b="1" u="sng" dirty="0">
                <a:solidFill>
                  <a:srgbClr val="0070C0"/>
                </a:solidFill>
                <a:latin typeface="+mj-lt"/>
              </a:rPr>
              <a:t>There are long-term market potential in both Vietnam &amp; Sri Lanka.</a:t>
            </a:r>
          </a:p>
          <a:p>
            <a:pPr marL="0" indent="0">
              <a:buNone/>
            </a:pPr>
            <a:endParaRPr lang="en-US" altLang="zh-SG" sz="1200" b="1" u="sng" dirty="0">
              <a:solidFill>
                <a:srgbClr val="0070C0"/>
              </a:solidFill>
              <a:latin typeface="+mj-lt"/>
            </a:endParaRPr>
          </a:p>
          <a:p>
            <a:pPr marL="0" indent="0">
              <a:buNone/>
            </a:pPr>
            <a:endParaRPr lang="en-US" altLang="zh-SG" sz="1200" b="1" u="sng" dirty="0">
              <a:solidFill>
                <a:srgbClr val="0070C0"/>
              </a:solidFill>
              <a:latin typeface="+mj-lt"/>
            </a:endParaRPr>
          </a:p>
          <a:p>
            <a:pPr marL="0" indent="0">
              <a:buNone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=&gt; </a:t>
            </a: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4.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As Vietnam &amp; Sri Lanka are still developing countries, currently they might not need as much Power Generating Capacity as developed countries with respect to their current Development Level. So, are they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really in shortage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of Power Generating Capacity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in this stage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?  </a:t>
            </a:r>
            <a:r>
              <a:rPr lang="en-US" altLang="zh-CN" sz="1200" b="1" u="sng" dirty="0">
                <a:solidFill>
                  <a:srgbClr val="0070C0"/>
                </a:solidFill>
                <a:latin typeface="+mj-lt"/>
              </a:rPr>
              <a:t>Which one has more market potential?</a:t>
            </a:r>
            <a:endParaRPr lang="en-US" altLang="zh-SG" sz="1200" b="1" u="sng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AD2EA-007A-4A9A-AADC-A2D7DE479F1E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7741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7946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4.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As Vietnam &amp; Sri Lanka are still developing countries, currently they might not need as much Power Generating Rate as developed countries with respect to their Development Level. So, are they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really in shortage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of Power Generating Capacity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in this stage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?  Which one has more market potential? </a:t>
            </a: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698350"/>
            <a:ext cx="8205092" cy="113429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00C446"/>
                </a:highlight>
                <a:latin typeface="+mj-lt"/>
              </a:rPr>
              <a:t>Developed Country</a:t>
            </a:r>
            <a:r>
              <a:rPr lang="en-US" altLang="zh-SG" sz="1200" dirty="0">
                <a:latin typeface="+mj-lt"/>
              </a:rPr>
              <a:t>: Already developed, Capacity already meet needs. </a:t>
            </a:r>
            <a:r>
              <a:rPr lang="en-US" altLang="zh-CN" sz="1200" dirty="0">
                <a:latin typeface="+mj-lt"/>
              </a:rPr>
              <a:t>T</a:t>
            </a:r>
            <a:r>
              <a:rPr lang="en-US" altLang="zh-SG" sz="1200" dirty="0">
                <a:latin typeface="+mj-lt"/>
              </a:rPr>
              <a:t>end to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cut down</a:t>
            </a:r>
            <a:r>
              <a:rPr lang="en-US" altLang="zh-SG" sz="1200" dirty="0">
                <a:latin typeface="+mj-lt"/>
              </a:rPr>
              <a:t> the Capacity, improve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Transfer Rate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E98300"/>
                </a:highlight>
                <a:latin typeface="+mj-lt"/>
              </a:rPr>
              <a:t>Developing Countries</a:t>
            </a:r>
            <a:r>
              <a:rPr lang="en-US" altLang="zh-SG" sz="1200" dirty="0">
                <a:latin typeface="+mj-lt"/>
              </a:rPr>
              <a:t>: 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Developing in speed, need more capacity to meet industry developing demand.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=&gt;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Compared to Sri Lanka, Vietnam have already built up enough Power Station to meet industry developing demand.</a:t>
            </a:r>
          </a:p>
          <a:p>
            <a:pPr marL="0" indent="0">
              <a:buNone/>
            </a:pPr>
            <a:r>
              <a:rPr lang="en-US" altLang="zh-CN" sz="1200" b="1" u="sng" dirty="0">
                <a:solidFill>
                  <a:schemeClr val="accent3"/>
                </a:solidFill>
                <a:latin typeface="+mj-lt"/>
              </a:rPr>
              <a:t>Hypothesis</a:t>
            </a:r>
            <a:r>
              <a:rPr lang="en-US" altLang="zh-SG" sz="1200" dirty="0">
                <a:latin typeface="+mj-lt"/>
              </a:rPr>
              <a:t>=&gt; Shortage of Power Generating Capacity is restricting industry development in Sri Lanka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8C47F-BFDC-45E9-BD60-176C6E1FC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507560"/>
            <a:ext cx="3964230" cy="23859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07EB4E0-1B6A-464F-AE7D-823FA76EAB80}"/>
              </a:ext>
            </a:extLst>
          </p:cNvPr>
          <p:cNvSpPr/>
          <p:nvPr/>
        </p:nvSpPr>
        <p:spPr>
          <a:xfrm>
            <a:off x="4932040" y="2859782"/>
            <a:ext cx="1008112" cy="45281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75A7A0-F017-45E4-A604-FEB67B47A2F2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9560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Findings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7946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b="1" u="sng" dirty="0">
                <a:solidFill>
                  <a:schemeClr val="accent3"/>
                </a:solidFill>
                <a:latin typeface="+mj-lt"/>
              </a:rPr>
              <a:t>Hypothesis</a:t>
            </a:r>
            <a:r>
              <a:rPr lang="en-US" altLang="zh-SG" sz="1200" dirty="0">
                <a:latin typeface="+mj-lt"/>
              </a:rPr>
              <a:t>=&gt; Shortage of Power Generating Capacity is restricting industry development in Sri Lanka</a:t>
            </a:r>
            <a:endParaRPr lang="en-US" altLang="zh-SG" sz="1200" b="1" dirty="0">
              <a:solidFill>
                <a:srgbClr val="121212"/>
              </a:solidFill>
              <a:latin typeface="+mj-lt"/>
            </a:endParaRPr>
          </a:p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5. Is Sri Lanka developing well compared to Vietnam? What are their annual </a:t>
            </a:r>
            <a:r>
              <a:rPr lang="en-US" altLang="zh-SG" sz="1200" b="0" i="0" u="sng" dirty="0">
                <a:solidFill>
                  <a:schemeClr val="accent3"/>
                </a:solidFill>
                <a:effectLst/>
                <a:latin typeface="+mj-lt"/>
              </a:rPr>
              <a:t>growth rate in GDP per capita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?</a:t>
            </a: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698350"/>
            <a:ext cx="8205092" cy="113429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CN" sz="1200" dirty="0">
                <a:latin typeface="+mj-lt"/>
              </a:rPr>
              <a:t>Compared to Vietnam, the Developing Speed in Sri Lanka </a:t>
            </a:r>
            <a:r>
              <a:rPr lang="en-US" altLang="zh-CN" sz="1200" b="1" u="sng" dirty="0">
                <a:solidFill>
                  <a:srgbClr val="FF0000"/>
                </a:solidFill>
                <a:latin typeface="+mj-lt"/>
              </a:rPr>
              <a:t>drops drastically </a:t>
            </a:r>
            <a:r>
              <a:rPr lang="en-US" altLang="zh-CN" sz="1200" dirty="0">
                <a:latin typeface="+mj-lt"/>
              </a:rPr>
              <a:t>in recent years.(2017-2019)</a:t>
            </a:r>
            <a:endParaRPr lang="en-US" altLang="zh-SG" sz="1200" dirty="0">
              <a:latin typeface="+mj-lt"/>
            </a:endParaRP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=&gt; Shortage of Power Generating Capacity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might be </a:t>
            </a:r>
            <a:r>
              <a:rPr lang="en-US" altLang="zh-SG" sz="1200" dirty="0">
                <a:latin typeface="+mj-lt"/>
              </a:rPr>
              <a:t>one of the reason restricting industry development in Sri Lanka.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     =&gt;Sri Lanka is badly 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in need of new Power Stations</a:t>
            </a:r>
            <a:r>
              <a:rPr lang="en-US" altLang="zh-SG" sz="1200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          =&gt;</a:t>
            </a:r>
            <a:r>
              <a:rPr lang="en-US" altLang="zh-SG" sz="1200" u="sng" dirty="0">
                <a:solidFill>
                  <a:srgbClr val="0070C0"/>
                </a:solidFill>
                <a:latin typeface="+mj-lt"/>
              </a:rPr>
              <a:t>In short term, there will be more market potential in Sri Lanka.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A66B0E-767D-4E79-B6D1-F1BD433C9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1394305"/>
            <a:ext cx="4076909" cy="239901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8E0C282-C316-4854-9C81-3190D4D89083}"/>
              </a:ext>
            </a:extLst>
          </p:cNvPr>
          <p:cNvSpPr/>
          <p:nvPr/>
        </p:nvSpPr>
        <p:spPr>
          <a:xfrm>
            <a:off x="5436096" y="1995686"/>
            <a:ext cx="648072" cy="122413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EF172D-23BE-4226-BBB4-A7FFDCB0A7FC}"/>
              </a:ext>
            </a:extLst>
          </p:cNvPr>
          <p:cNvSpPr txBox="1"/>
          <p:nvPr/>
        </p:nvSpPr>
        <p:spPr>
          <a:xfrm>
            <a:off x="7233136" y="4515966"/>
            <a:ext cx="1944216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SG" sz="1800" dirty="0">
                <a:solidFill>
                  <a:srgbClr val="FF0000"/>
                </a:solidFill>
                <a:latin typeface="+mj-lt"/>
              </a:rPr>
              <a:t>&lt;=Problem solved</a:t>
            </a:r>
            <a:endParaRPr lang="zh-SG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50821-34C5-4A82-AB15-98544A96E4B8}"/>
              </a:ext>
            </a:extLst>
          </p:cNvPr>
          <p:cNvSpPr txBox="1"/>
          <p:nvPr/>
        </p:nvSpPr>
        <p:spPr>
          <a:xfrm>
            <a:off x="4355976" y="494506"/>
            <a:ext cx="4680520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9094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What’s more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47796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6.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What is the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Composition of Power Type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in these 5 countries? (i.e. Non-renewable/Nuclear/Renewable)</a:t>
            </a: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 </a:t>
            </a:r>
            <a:endParaRPr lang="en-US" altLang="zh-SG" sz="1200" b="0" i="0" dirty="0">
              <a:solidFill>
                <a:srgbClr val="121212"/>
              </a:solidFill>
              <a:effectLst/>
              <a:latin typeface="+mj-lt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698350"/>
            <a:ext cx="8205092" cy="113429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00C446"/>
                </a:highlight>
                <a:latin typeface="+mj-lt"/>
              </a:rPr>
              <a:t>Developed Country</a:t>
            </a:r>
            <a:r>
              <a:rPr lang="en-US" altLang="zh-SG" sz="1200" dirty="0">
                <a:latin typeface="+mj-lt"/>
              </a:rPr>
              <a:t>: high composition in Non-renewable, Developing </a:t>
            </a:r>
            <a:r>
              <a:rPr lang="en-US" altLang="zh-CN" sz="1200" dirty="0">
                <a:latin typeface="+mj-lt"/>
              </a:rPr>
              <a:t>Countries</a:t>
            </a:r>
            <a:r>
              <a:rPr lang="en-US" altLang="zh-SG" sz="1200" dirty="0">
                <a:latin typeface="+mj-lt"/>
              </a:rPr>
              <a:t> have relatively high composition in Renewable</a:t>
            </a:r>
          </a:p>
          <a:p>
            <a:pPr marL="0" indent="0">
              <a:buNone/>
            </a:pPr>
            <a:r>
              <a:rPr lang="en-US" altLang="zh-SG" sz="1200" dirty="0">
                <a:highlight>
                  <a:srgbClr val="E98300"/>
                </a:highlight>
                <a:latin typeface="+mj-lt"/>
              </a:rPr>
              <a:t>Developing Countries</a:t>
            </a:r>
            <a:r>
              <a:rPr lang="en-US" altLang="zh-SG" sz="1200" dirty="0">
                <a:latin typeface="+mj-lt"/>
              </a:rPr>
              <a:t>: Vietnam and Sri Lanka shares similar composition.(half-half)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=&gt; Power Stations are built recently when world tends to be Renewable Energy.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6A13A6-9C3C-4A8D-A9A7-C6BE60501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455" y="1362020"/>
            <a:ext cx="7740352" cy="23069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94EB51-7284-4651-A587-6D13DF48DE58}"/>
              </a:ext>
            </a:extLst>
          </p:cNvPr>
          <p:cNvSpPr txBox="1"/>
          <p:nvPr/>
        </p:nvSpPr>
        <p:spPr>
          <a:xfrm>
            <a:off x="7092280" y="494506"/>
            <a:ext cx="1944216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field</a:t>
            </a:r>
            <a:r>
              <a:rPr lang="en-US" altLang="zh-SG" sz="1400" dirty="0">
                <a:latin typeface="+mj-lt"/>
              </a:rPr>
              <a:t> to step into?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82663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Findings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085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What’s more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502EB17-F711-412B-890D-F9AE5ABCECCE}"/>
              </a:ext>
            </a:extLst>
          </p:cNvPr>
          <p:cNvSpPr txBox="1">
            <a:spLocks/>
          </p:cNvSpPr>
          <p:nvPr/>
        </p:nvSpPr>
        <p:spPr>
          <a:xfrm>
            <a:off x="395536" y="841008"/>
            <a:ext cx="8205092" cy="47796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solidFill>
                  <a:srgbClr val="121212"/>
                </a:solidFill>
                <a:latin typeface="+mj-lt"/>
              </a:rPr>
              <a:t>Question</a:t>
            </a:r>
            <a:r>
              <a:rPr lang="en-US" altLang="zh-SG" sz="1200" b="0" i="0" dirty="0">
                <a:solidFill>
                  <a:srgbClr val="121212"/>
                </a:solidFill>
                <a:effectLst/>
                <a:latin typeface="+mj-lt"/>
              </a:rPr>
              <a:t>: 7.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What is the </a:t>
            </a:r>
            <a:r>
              <a:rPr lang="en-US" altLang="zh-CN" sz="1200" u="sng" dirty="0">
                <a:solidFill>
                  <a:srgbClr val="FF0000"/>
                </a:solidFill>
                <a:latin typeface="+mj-lt"/>
              </a:rPr>
              <a:t>Composition of Fuel Type 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in these 5 countries? (Non-Renewable/Renewable) </a:t>
            </a:r>
          </a:p>
          <a:p>
            <a:pPr marL="0" indent="0">
              <a:buNone/>
            </a:pPr>
            <a:r>
              <a:rPr lang="en-US" altLang="zh-CN" sz="1200" b="1" dirty="0">
                <a:latin typeface="+mj-lt"/>
              </a:rPr>
              <a:t>Answer</a:t>
            </a:r>
            <a:r>
              <a:rPr lang="en-US" altLang="zh-SG" sz="1200" dirty="0">
                <a:latin typeface="+mj-lt"/>
              </a:rPr>
              <a:t>:</a:t>
            </a:r>
            <a:r>
              <a:rPr lang="en-US" altLang="zh-CN" sz="1200" dirty="0">
                <a:solidFill>
                  <a:srgbClr val="121212"/>
                </a:solidFill>
                <a:latin typeface="+mj-lt"/>
              </a:rPr>
              <a:t> </a:t>
            </a:r>
            <a:endParaRPr lang="en-US" altLang="zh-SG" sz="1200" b="0" i="0" dirty="0">
              <a:solidFill>
                <a:srgbClr val="121212"/>
              </a:solidFill>
              <a:effectLst/>
              <a:latin typeface="+mj-lt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89410B4-A57C-48D2-AC00-8E0F5E97E1DC}"/>
              </a:ext>
            </a:extLst>
          </p:cNvPr>
          <p:cNvSpPr txBox="1">
            <a:spLocks/>
          </p:cNvSpPr>
          <p:nvPr/>
        </p:nvSpPr>
        <p:spPr>
          <a:xfrm>
            <a:off x="395536" y="3698350"/>
            <a:ext cx="8205092" cy="113429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200" b="1" dirty="0">
                <a:latin typeface="+mj-lt"/>
              </a:rPr>
              <a:t>Finding </a:t>
            </a:r>
            <a:r>
              <a:rPr lang="en-US" altLang="zh-SG" sz="1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altLang="zh-CN" sz="1200" dirty="0">
                <a:latin typeface="+mj-lt"/>
              </a:rPr>
              <a:t>Vietnam:  Non-Renewable: Short of Oil sources.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                  Renewable: Short of Wind.</a:t>
            </a:r>
          </a:p>
          <a:p>
            <a:pPr marL="0" indent="0">
              <a:buNone/>
            </a:pPr>
            <a:r>
              <a:rPr lang="en-US" altLang="zh-SG" sz="1200" dirty="0">
                <a:latin typeface="+mj-lt"/>
              </a:rPr>
              <a:t>Sri Lanka: </a:t>
            </a:r>
            <a:r>
              <a:rPr lang="en-US" altLang="zh-CN" sz="1200" dirty="0">
                <a:latin typeface="+mj-lt"/>
              </a:rPr>
              <a:t>Non-Renewable: </a:t>
            </a:r>
            <a:r>
              <a:rPr lang="en-US" altLang="zh-SG" sz="1200" dirty="0">
                <a:latin typeface="+mj-lt"/>
              </a:rPr>
              <a:t>Relies heavily on Oil, short of Gas (maybe due to lack of importing facility)</a:t>
            </a:r>
          </a:p>
          <a:p>
            <a:pPr marL="0" indent="0">
              <a:buNone/>
            </a:pPr>
            <a:r>
              <a:rPr lang="en-US" altLang="zh-CN" sz="1200" dirty="0">
                <a:latin typeface="+mj-lt"/>
              </a:rPr>
              <a:t>                  Renewable: Short of Solar.</a:t>
            </a:r>
            <a:endParaRPr lang="en-US" altLang="zh-SG" sz="12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889208-E298-4CC4-9353-A221223F1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34" y="1318970"/>
            <a:ext cx="3488466" cy="22347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F6542D-41E4-4C98-8DF9-C141125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1318970"/>
            <a:ext cx="3637122" cy="22347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1B1E8C-C58D-49AC-A584-34F95EDC4743}"/>
              </a:ext>
            </a:extLst>
          </p:cNvPr>
          <p:cNvSpPr txBox="1"/>
          <p:nvPr/>
        </p:nvSpPr>
        <p:spPr>
          <a:xfrm>
            <a:off x="1835696" y="3567635"/>
            <a:ext cx="1512168" cy="2160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Non-Renewable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6B93F4-62E1-4AEC-80E1-1D7954D19EE4}"/>
              </a:ext>
            </a:extLst>
          </p:cNvPr>
          <p:cNvSpPr txBox="1"/>
          <p:nvPr/>
        </p:nvSpPr>
        <p:spPr>
          <a:xfrm>
            <a:off x="5796138" y="3567635"/>
            <a:ext cx="1512168" cy="2160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Renewable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645A82-3E1A-44D3-B9F0-8250670DBD32}"/>
              </a:ext>
            </a:extLst>
          </p:cNvPr>
          <p:cNvSpPr txBox="1"/>
          <p:nvPr/>
        </p:nvSpPr>
        <p:spPr>
          <a:xfrm>
            <a:off x="7092280" y="494506"/>
            <a:ext cx="1944216" cy="307777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altLang="zh-SG" sz="1400" dirty="0">
                <a:latin typeface="+mj-lt"/>
              </a:rPr>
              <a:t>Which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field</a:t>
            </a:r>
            <a:r>
              <a:rPr lang="en-US" altLang="zh-SG" sz="1400" dirty="0">
                <a:latin typeface="+mj-lt"/>
              </a:rPr>
              <a:t> to step into? </a:t>
            </a:r>
            <a:endParaRPr lang="zh-SG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95011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Conclusion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7992888" cy="36835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400" b="1" i="0" dirty="0">
                <a:solidFill>
                  <a:srgbClr val="121212"/>
                </a:solidFill>
                <a:effectLst/>
                <a:latin typeface="+mj-lt"/>
              </a:rPr>
              <a:t>Market Potential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</a:t>
            </a:r>
          </a:p>
          <a:p>
            <a:pPr>
              <a:buAutoNum type="arabicPeriod"/>
            </a:pPr>
            <a:r>
              <a:rPr lang="en-US" altLang="zh-SG" sz="1400" dirty="0">
                <a:latin typeface="+mj-lt"/>
              </a:rPr>
              <a:t>In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short term</a:t>
            </a:r>
            <a:r>
              <a:rPr lang="en-US" altLang="zh-SG" sz="1400" dirty="0">
                <a:latin typeface="+mj-lt"/>
              </a:rPr>
              <a:t>, there will be more market potential in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Sri Lanka</a:t>
            </a:r>
            <a:r>
              <a:rPr lang="en-US" altLang="zh-SG" sz="1400" dirty="0">
                <a:latin typeface="+mj-lt"/>
              </a:rPr>
              <a:t>.</a:t>
            </a:r>
          </a:p>
          <a:p>
            <a:pPr>
              <a:buAutoNum type="arabicPeriod"/>
            </a:pPr>
            <a:r>
              <a:rPr lang="en-US" altLang="zh-SG" sz="1400" i="0" dirty="0">
                <a:effectLst/>
                <a:latin typeface="+mj-lt"/>
              </a:rPr>
              <a:t>In </a:t>
            </a:r>
            <a:r>
              <a:rPr lang="en-US" altLang="zh-SG" sz="1400" b="1" i="0" u="sng" dirty="0">
                <a:solidFill>
                  <a:srgbClr val="0070C0"/>
                </a:solidFill>
                <a:effectLst/>
                <a:latin typeface="+mj-lt"/>
              </a:rPr>
              <a:t>long term</a:t>
            </a:r>
            <a:r>
              <a:rPr lang="en-US" altLang="zh-SG" sz="1400" i="0" dirty="0">
                <a:effectLst/>
                <a:latin typeface="+mj-lt"/>
              </a:rPr>
              <a:t>,</a:t>
            </a:r>
            <a:r>
              <a:rPr lang="en-US" altLang="zh-SG" sz="1400" dirty="0">
                <a:latin typeface="+mj-lt"/>
              </a:rPr>
              <a:t> There will be market potential in both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Vietnam</a:t>
            </a:r>
            <a:r>
              <a:rPr lang="en-US" altLang="zh-SG" sz="1400" dirty="0">
                <a:latin typeface="+mj-lt"/>
              </a:rPr>
              <a:t> &amp;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Sri Lanka</a:t>
            </a:r>
            <a:r>
              <a:rPr lang="en-US" altLang="zh-SG" sz="1400" dirty="0">
                <a:latin typeface="+mj-lt"/>
              </a:rPr>
              <a:t>.</a:t>
            </a:r>
          </a:p>
          <a:p>
            <a:pPr>
              <a:buAutoNum type="arabicPeriod"/>
            </a:pPr>
            <a:endParaRPr lang="en-US" altLang="zh-SG" sz="1400" i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en-US" altLang="zh-SG" sz="1400" b="1" dirty="0">
                <a:solidFill>
                  <a:srgbClr val="121212"/>
                </a:solidFill>
                <a:latin typeface="+mj-lt"/>
              </a:rPr>
              <a:t>Field to step in:</a:t>
            </a:r>
          </a:p>
          <a:p>
            <a:pPr>
              <a:buAutoNum type="arabicPeriod"/>
            </a:pP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In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Vietnam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, look more into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Oil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in Non-Renewable,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Wind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in Renewable</a:t>
            </a:r>
          </a:p>
          <a:p>
            <a:pPr>
              <a:buFont typeface="Arial" panose="020B0604020202020204" pitchFamily="34" charset="0"/>
              <a:buAutoNum type="arabicPeriod"/>
            </a:pP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In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Sri Lanka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, look more into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Gas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in Non-Renewable, </a:t>
            </a:r>
            <a:r>
              <a:rPr lang="en-US" altLang="zh-SG" sz="1400" b="1" u="sng" dirty="0">
                <a:solidFill>
                  <a:srgbClr val="0070C0"/>
                </a:solidFill>
                <a:latin typeface="+mj-lt"/>
              </a:rPr>
              <a:t>Solar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in Renewable</a:t>
            </a:r>
          </a:p>
          <a:p>
            <a:pPr>
              <a:buFont typeface="Arial" panose="020B0604020202020204" pitchFamily="34" charset="0"/>
              <a:buAutoNum type="arabicPeriod"/>
            </a:pPr>
            <a:endParaRPr lang="en-US" altLang="zh-SG" sz="1400" dirty="0">
              <a:solidFill>
                <a:srgbClr val="121212"/>
              </a:solidFill>
              <a:latin typeface="+mj-lt"/>
            </a:endParaRPr>
          </a:p>
          <a:p>
            <a:pPr>
              <a:buAutoNum type="arabicPeriod"/>
            </a:pPr>
            <a:endParaRPr lang="en-US" altLang="zh-SG" sz="1400" b="1" dirty="0">
              <a:solidFill>
                <a:srgbClr val="12121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3255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sz="1200" spc="300" dirty="0">
                <a:solidFill>
                  <a:schemeClr val="bg1"/>
                </a:solidFill>
              </a:rPr>
              <a:t>Dashboard Overview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69E19C-9955-4946-8625-6F1313333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065" y="428624"/>
            <a:ext cx="9334129" cy="437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9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SG" sz="1200" spc="300" dirty="0">
                <a:solidFill>
                  <a:schemeClr val="bg1"/>
                </a:solidFill>
              </a:rPr>
              <a:t>Q</a:t>
            </a:r>
            <a:r>
              <a:rPr lang="en-US" sz="1200" spc="300" dirty="0">
                <a:solidFill>
                  <a:schemeClr val="bg1"/>
                </a:solidFill>
              </a:rPr>
              <a:t> &amp; A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69E19C-9955-4946-8625-6F1313333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065" y="428624"/>
            <a:ext cx="9334129" cy="43753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E3C337-4B8D-4DA5-9132-CEA31630A46C}"/>
              </a:ext>
            </a:extLst>
          </p:cNvPr>
          <p:cNvSpPr txBox="1"/>
          <p:nvPr/>
        </p:nvSpPr>
        <p:spPr>
          <a:xfrm>
            <a:off x="3842948" y="286151"/>
            <a:ext cx="1458102" cy="6852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 &amp; A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12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8352928" cy="39256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zh-CN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you!</a:t>
            </a:r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F3360F-059F-4C7E-B18F-E772C48735D9}"/>
              </a:ext>
            </a:extLst>
          </p:cNvPr>
          <p:cNvSpPr txBox="1"/>
          <p:nvPr/>
        </p:nvSpPr>
        <p:spPr>
          <a:xfrm>
            <a:off x="7775848" y="3895350"/>
            <a:ext cx="1368152" cy="93610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S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 </a:t>
            </a:r>
            <a:r>
              <a:rPr lang="en-US" altLang="zh-SG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Zheming</a:t>
            </a:r>
            <a:endParaRPr lang="zh-SG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893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 txBox="1">
            <a:spLocks/>
          </p:cNvSpPr>
          <p:nvPr/>
        </p:nvSpPr>
        <p:spPr>
          <a:xfrm>
            <a:off x="328288" y="1131590"/>
            <a:ext cx="8540215" cy="345638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Problem Definition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Data Collection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Data Preparation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Data Analysis  &amp; Visualization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Findings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Conclusion</a:t>
            </a:r>
          </a:p>
          <a:p>
            <a:pPr>
              <a:buAutoNum type="arabicPeriod"/>
            </a:pPr>
            <a:r>
              <a:rPr lang="en-US" altLang="zh-CN" b="1" dirty="0">
                <a:latin typeface="+mj-lt"/>
              </a:rPr>
              <a:t>Q &amp; A</a:t>
            </a:r>
          </a:p>
          <a:p>
            <a:pPr>
              <a:buAutoNum type="arabicPeriod"/>
            </a:pPr>
            <a:endParaRPr lang="en-US" altLang="zh-CN" sz="1400" b="1" dirty="0">
              <a:solidFill>
                <a:srgbClr val="0070C0"/>
              </a:solidFill>
              <a:latin typeface="+mj-lt"/>
            </a:endParaRPr>
          </a:p>
          <a:p>
            <a:pPr>
              <a:buAutoNum type="arabicPeriod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8" y="469196"/>
            <a:ext cx="2736304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Content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sz="1200" spc="300" dirty="0">
                <a:solidFill>
                  <a:schemeClr val="bg1"/>
                </a:solidFill>
              </a:rPr>
              <a:t>Common Biometric Recognition Used in Daily Life</a:t>
            </a:r>
            <a:endParaRPr lang="en-SG" sz="1200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098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Problem Definition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 Definition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8280920" cy="36835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400" b="1" dirty="0">
                <a:solidFill>
                  <a:srgbClr val="121212"/>
                </a:solidFill>
                <a:latin typeface="+mj-lt"/>
              </a:rPr>
              <a:t>Business Scenario</a:t>
            </a:r>
            <a:r>
              <a:rPr lang="en-US" altLang="zh-SG" sz="1400" i="0" dirty="0">
                <a:solidFill>
                  <a:srgbClr val="121212"/>
                </a:solidFill>
                <a:effectLst/>
                <a:latin typeface="+mj-lt"/>
              </a:rPr>
              <a:t>:</a:t>
            </a:r>
          </a:p>
          <a:p>
            <a:pPr marL="0" lvl="0" indent="0" algn="just">
              <a:buNone/>
            </a:pPr>
            <a:r>
              <a:rPr lang="en-US" altLang="zh-SG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As a regional infrastructure construction company, my former employer plays an important role in Power Station Construction in Singapore, Malaysia, and Indonesia. </a:t>
            </a:r>
            <a:endParaRPr lang="zh-CN" altLang="zh-SG" sz="1400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just">
              <a:buNone/>
            </a:pPr>
            <a:r>
              <a:rPr lang="en-US" altLang="zh-SG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Since the power grid in these 3 countries are highly developed, there will not be many new projects in future.</a:t>
            </a:r>
            <a:endParaRPr lang="zh-CN" altLang="zh-SG" sz="1400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just">
              <a:buNone/>
            </a:pPr>
            <a:r>
              <a:rPr lang="en-US" altLang="zh-SG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So as marketing team, we would like to explore the </a:t>
            </a:r>
            <a:r>
              <a:rPr lang="en-US" altLang="zh-SG" sz="1400" b="1" u="sng" kern="1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Market Potential</a:t>
            </a:r>
            <a:r>
              <a:rPr lang="en-US" altLang="zh-SG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 in South Asia</a:t>
            </a:r>
            <a:r>
              <a:rPr lang="en-US" altLang="zh-CN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SG" sz="1400" kern="1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 Countries in Power Infrastructure.</a:t>
            </a:r>
            <a:endParaRPr lang="zh-CN" altLang="zh-SG" sz="1400" kern="1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>
              <a:latin typeface="+mj-lt"/>
            </a:endParaRPr>
          </a:p>
          <a:p>
            <a:pPr marL="0" indent="0">
              <a:buNone/>
            </a:pPr>
            <a:r>
              <a:rPr lang="en-US" sz="1400" b="1" dirty="0">
                <a:latin typeface="+mj-lt"/>
              </a:rPr>
              <a:t>Problem: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To explore </a:t>
            </a:r>
            <a:r>
              <a:rPr lang="en-US" sz="1400" u="sng" dirty="0">
                <a:solidFill>
                  <a:srgbClr val="0070C0"/>
                </a:solidFill>
                <a:latin typeface="+mj-lt"/>
              </a:rPr>
              <a:t>potential market</a:t>
            </a:r>
            <a:r>
              <a:rPr lang="en-US" sz="1400" u="sng" dirty="0">
                <a:latin typeface="+mj-lt"/>
              </a:rPr>
              <a:t> </a:t>
            </a:r>
            <a:r>
              <a:rPr lang="en-US" sz="1400" dirty="0">
                <a:latin typeface="+mj-lt"/>
              </a:rPr>
              <a:t>in a new country.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    =&gt;Potential Market = </a:t>
            </a:r>
            <a:r>
              <a:rPr lang="en-US" sz="1400" u="sng" dirty="0">
                <a:solidFill>
                  <a:srgbClr val="0070C0"/>
                </a:solidFill>
                <a:latin typeface="+mj-lt"/>
              </a:rPr>
              <a:t>Demand</a:t>
            </a:r>
            <a:r>
              <a:rPr lang="en-US" sz="1400" dirty="0">
                <a:latin typeface="+mj-lt"/>
              </a:rPr>
              <a:t> is not fully met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         =&gt;Existing </a:t>
            </a:r>
            <a:r>
              <a:rPr lang="en-US" sz="1400" u="sng" dirty="0">
                <a:solidFill>
                  <a:srgbClr val="0070C0"/>
                </a:solidFill>
                <a:latin typeface="+mj-lt"/>
              </a:rPr>
              <a:t>Power Generating Capacity</a:t>
            </a:r>
            <a:r>
              <a:rPr lang="en-US" sz="1400" dirty="0">
                <a:latin typeface="+mj-lt"/>
              </a:rPr>
              <a:t> is below Demand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              =&gt;Which Country facing </a:t>
            </a:r>
            <a:r>
              <a:rPr lang="en-US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sz="1400" dirty="0">
                <a:latin typeface="+mj-lt"/>
              </a:rPr>
              <a:t> of Power Generating Capacity? </a:t>
            </a:r>
            <a:endParaRPr lang="en-US" sz="14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825633-D62A-4212-8C2B-B3CF5B2472E0}"/>
              </a:ext>
            </a:extLst>
          </p:cNvPr>
          <p:cNvSpPr txBox="1"/>
          <p:nvPr/>
        </p:nvSpPr>
        <p:spPr>
          <a:xfrm>
            <a:off x="5796136" y="3579862"/>
            <a:ext cx="233975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SG" sz="1800" dirty="0">
                <a:solidFill>
                  <a:srgbClr val="FF0000"/>
                </a:solidFill>
                <a:latin typeface="+mj-lt"/>
              </a:rPr>
              <a:t>&lt;=Problem to solve</a:t>
            </a:r>
            <a:endParaRPr lang="zh-SG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07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Collection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Collection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8208912" cy="36835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400" b="1" dirty="0">
                <a:latin typeface="+mj-lt"/>
              </a:rPr>
              <a:t>Problem:</a:t>
            </a:r>
          </a:p>
          <a:p>
            <a:pPr marL="0" indent="0">
              <a:buNone/>
            </a:pPr>
            <a:r>
              <a:rPr lang="en-US" altLang="zh-SG" sz="1400" dirty="0">
                <a:latin typeface="+mj-lt"/>
              </a:rPr>
              <a:t>Which Country facing </a:t>
            </a:r>
            <a:r>
              <a:rPr lang="en-US" altLang="zh-SG" sz="1400" u="sng" dirty="0">
                <a:solidFill>
                  <a:srgbClr val="0070C0"/>
                </a:solidFill>
                <a:latin typeface="+mj-lt"/>
              </a:rPr>
              <a:t>Shortage</a:t>
            </a:r>
            <a:r>
              <a:rPr lang="en-US" altLang="zh-SG" sz="1400" dirty="0">
                <a:latin typeface="+mj-lt"/>
              </a:rPr>
              <a:t> of Power Generating Capacity?</a:t>
            </a:r>
          </a:p>
          <a:p>
            <a:pPr marL="0" indent="0">
              <a:buNone/>
            </a:pPr>
            <a:r>
              <a:rPr lang="en-US" altLang="zh-SG" sz="1400" i="0" dirty="0">
                <a:solidFill>
                  <a:srgbClr val="121212"/>
                </a:solidFill>
                <a:effectLst/>
                <a:latin typeface="+mj-lt"/>
              </a:rPr>
              <a:t>=&gt; What are the </a:t>
            </a:r>
            <a:r>
              <a:rPr lang="en-US" altLang="zh-SG" sz="1400" i="0" u="sng" dirty="0">
                <a:solidFill>
                  <a:srgbClr val="0070C0"/>
                </a:solidFill>
                <a:effectLst/>
                <a:latin typeface="+mj-lt"/>
              </a:rPr>
              <a:t>data</a:t>
            </a:r>
            <a:r>
              <a:rPr lang="en-US" altLang="zh-SG" sz="1400" i="0" dirty="0">
                <a:solidFill>
                  <a:srgbClr val="121212"/>
                </a:solidFill>
                <a:effectLst/>
                <a:latin typeface="+mj-lt"/>
              </a:rPr>
              <a:t> to look for to solve this problem?</a:t>
            </a:r>
            <a:endParaRPr lang="en-US" altLang="zh-SG" sz="1400" b="1" i="0" dirty="0">
              <a:solidFill>
                <a:srgbClr val="121212"/>
              </a:solidFill>
              <a:effectLst/>
              <a:latin typeface="+mj-lt"/>
            </a:endParaRPr>
          </a:p>
          <a:p>
            <a:pPr marL="0" indent="0">
              <a:buNone/>
            </a:pP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     =&gt;</a:t>
            </a:r>
            <a:r>
              <a:rPr lang="en-US" altLang="zh-SG" sz="1400" u="sng" dirty="0">
                <a:solidFill>
                  <a:schemeClr val="accent4"/>
                </a:solidFill>
                <a:latin typeface="+mj-lt"/>
              </a:rPr>
              <a:t>Existing</a:t>
            </a:r>
            <a:r>
              <a:rPr lang="en-US" altLang="zh-SG" sz="1400" dirty="0">
                <a:solidFill>
                  <a:srgbClr val="121212"/>
                </a:solidFill>
                <a:latin typeface="+mj-lt"/>
              </a:rPr>
              <a:t> Power Generating Capacity in respective countries.</a:t>
            </a:r>
          </a:p>
          <a:p>
            <a:pPr marL="0" indent="0">
              <a:buNone/>
            </a:pPr>
            <a:r>
              <a:rPr lang="en-US" altLang="zh-SG" sz="1400" b="1" i="0" dirty="0">
                <a:solidFill>
                  <a:srgbClr val="121212"/>
                </a:solidFill>
                <a:effectLst/>
                <a:latin typeface="+mj-lt"/>
              </a:rPr>
              <a:t>Data Resource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  </a:t>
            </a:r>
          </a:p>
          <a:p>
            <a:pPr marL="0" indent="0">
              <a:buNone/>
            </a:pP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Wikipedia- </a:t>
            </a:r>
            <a:r>
              <a:rPr lang="en-US" altLang="zh-SG" sz="1400" b="0" i="1" u="sng" dirty="0">
                <a:solidFill>
                  <a:srgbClr val="121212"/>
                </a:solidFill>
                <a:effectLst/>
                <a:latin typeface="+mj-lt"/>
              </a:rPr>
              <a:t>Lists of power stations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 </a:t>
            </a:r>
            <a:r>
              <a:rPr lang="en-US" altLang="zh-SG" sz="1000" b="0" i="0" u="sng" dirty="0">
                <a:solidFill>
                  <a:schemeClr val="accent4"/>
                </a:solidFill>
                <a:effectLst/>
                <a:latin typeface="+mj-lt"/>
              </a:rPr>
              <a:t>https://en.wikipedia.org/wiki/Lists_of_power_stations</a:t>
            </a:r>
          </a:p>
          <a:p>
            <a:pPr marL="0" indent="0">
              <a:buNone/>
            </a:pPr>
            <a:endParaRPr lang="en-US" sz="10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21116F-F3BE-4720-8F1E-3FD2D0765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499742"/>
            <a:ext cx="6912768" cy="217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70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Collection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Collection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8208912" cy="36835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400" b="1" i="0" dirty="0">
                <a:solidFill>
                  <a:srgbClr val="121212"/>
                </a:solidFill>
                <a:effectLst/>
                <a:latin typeface="+mj-lt"/>
              </a:rPr>
              <a:t>Data Resource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  </a:t>
            </a:r>
          </a:p>
          <a:p>
            <a:pPr marL="0" indent="0">
              <a:buNone/>
            </a:pP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Wikipedia- </a:t>
            </a:r>
            <a:r>
              <a:rPr lang="en-US" altLang="zh-SG" sz="1400" b="0" i="1" u="sng" dirty="0">
                <a:solidFill>
                  <a:srgbClr val="121212"/>
                </a:solidFill>
                <a:effectLst/>
                <a:latin typeface="+mj-lt"/>
              </a:rPr>
              <a:t>Lists of power stations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 </a:t>
            </a:r>
            <a:r>
              <a:rPr lang="en-US" altLang="zh-SG" sz="1000" b="0" i="0" u="sng" dirty="0">
                <a:solidFill>
                  <a:schemeClr val="accent4"/>
                </a:solidFill>
                <a:effectLst/>
                <a:latin typeface="+mj-lt"/>
              </a:rPr>
              <a:t>https://en.wikipedia.org/wiki/Lists_of_power_stations</a:t>
            </a:r>
          </a:p>
          <a:p>
            <a:pPr marL="0" indent="0">
              <a:buNone/>
            </a:pPr>
            <a:endParaRPr lang="en-US" sz="1000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2DD0DE-E0FF-4506-8C88-A4710D1BD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653" y="1480532"/>
            <a:ext cx="6228692" cy="326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3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Collection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74318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Collection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70C3F42-CA3D-402F-8596-84969B98F63B}"/>
              </a:ext>
            </a:extLst>
          </p:cNvPr>
          <p:cNvSpPr txBox="1">
            <a:spLocks/>
          </p:cNvSpPr>
          <p:nvPr/>
        </p:nvSpPr>
        <p:spPr>
          <a:xfrm>
            <a:off x="395536" y="904468"/>
            <a:ext cx="5544616" cy="39715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SG" sz="1400" b="1" i="0" dirty="0">
                <a:solidFill>
                  <a:srgbClr val="121212"/>
                </a:solidFill>
                <a:effectLst/>
                <a:latin typeface="+mj-lt"/>
              </a:rPr>
              <a:t>Data Resource:  </a:t>
            </a:r>
          </a:p>
          <a:p>
            <a:pPr marL="0" indent="0">
              <a:buNone/>
            </a:pP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Wikipedia- </a:t>
            </a:r>
            <a:r>
              <a:rPr lang="en-US" altLang="zh-SG" sz="1400" b="0" i="1" u="sng" dirty="0">
                <a:solidFill>
                  <a:srgbClr val="121212"/>
                </a:solidFill>
                <a:effectLst/>
                <a:latin typeface="+mj-lt"/>
              </a:rPr>
              <a:t>Lists of power stations</a:t>
            </a:r>
            <a:r>
              <a:rPr lang="en-US" altLang="zh-SG" sz="1400" b="0" i="0" dirty="0">
                <a:solidFill>
                  <a:srgbClr val="121212"/>
                </a:solidFill>
                <a:effectLst/>
                <a:latin typeface="+mj-lt"/>
              </a:rPr>
              <a:t>: </a:t>
            </a:r>
            <a:r>
              <a:rPr lang="en-US" altLang="zh-SG" sz="1000" b="0" i="0" u="sng" dirty="0">
                <a:solidFill>
                  <a:schemeClr val="accent4"/>
                </a:solidFill>
                <a:effectLst/>
                <a:latin typeface="+mj-lt"/>
              </a:rPr>
              <a:t>https://en.wikipedia.org/wiki/Lists_of_power_stations</a:t>
            </a:r>
          </a:p>
          <a:p>
            <a:pPr marL="0" indent="0">
              <a:buNone/>
            </a:pPr>
            <a:endParaRPr lang="en-US" sz="1000" dirty="0">
              <a:latin typeface="+mj-lt"/>
            </a:endParaRPr>
          </a:p>
          <a:p>
            <a:pPr marL="0" indent="0">
              <a:buNone/>
            </a:pPr>
            <a:r>
              <a:rPr lang="en-US" sz="1400" b="1" u="sng" dirty="0">
                <a:solidFill>
                  <a:schemeClr val="accent4"/>
                </a:solidFill>
                <a:latin typeface="+mj-lt"/>
              </a:rPr>
              <a:t>Countries</a:t>
            </a:r>
            <a:r>
              <a:rPr lang="en-US" sz="1400" b="1" dirty="0">
                <a:solidFill>
                  <a:srgbClr val="121212"/>
                </a:solidFill>
                <a:latin typeface="+mj-lt"/>
              </a:rPr>
              <a:t> to look for data:</a:t>
            </a:r>
          </a:p>
          <a:p>
            <a:pPr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Developed Country/Region: Singapore, Japan, Taiwan</a:t>
            </a:r>
          </a:p>
          <a:p>
            <a:pPr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Developing Country: Vietnam, Sri Lanka</a:t>
            </a:r>
          </a:p>
          <a:p>
            <a:pPr>
              <a:buAutoNum type="arabicPeriod"/>
            </a:pPr>
            <a:endParaRPr lang="en-US" sz="1400" dirty="0">
              <a:solidFill>
                <a:srgbClr val="121212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1400" b="1" u="sng" dirty="0">
                <a:solidFill>
                  <a:schemeClr val="accent4"/>
                </a:solidFill>
                <a:latin typeface="+mj-lt"/>
              </a:rPr>
              <a:t>Metrics</a:t>
            </a:r>
            <a:r>
              <a:rPr lang="en-US" sz="1400" b="1" dirty="0">
                <a:solidFill>
                  <a:srgbClr val="121212"/>
                </a:solidFill>
                <a:latin typeface="+mj-lt"/>
              </a:rPr>
              <a:t> to look for: </a:t>
            </a:r>
            <a:endParaRPr lang="en-US" sz="1400" dirty="0">
              <a:solidFill>
                <a:srgbClr val="121212"/>
              </a:solidFill>
              <a:latin typeface="+mj-lt"/>
            </a:endParaRPr>
          </a:p>
          <a:p>
            <a:pPr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Population</a:t>
            </a:r>
          </a:p>
          <a:p>
            <a:pPr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GDP &amp; GDP per capita</a:t>
            </a:r>
          </a:p>
          <a:p>
            <a:pPr>
              <a:buAutoNum type="arabicPeriod"/>
            </a:pPr>
            <a:r>
              <a:rPr lang="en-US" sz="1200" dirty="0">
                <a:solidFill>
                  <a:srgbClr val="121212"/>
                </a:solidFill>
                <a:latin typeface="+mj-lt"/>
              </a:rPr>
              <a:t>Existing Power Station </a:t>
            </a:r>
            <a:r>
              <a:rPr lang="en-US" sz="1200" u="sng" dirty="0">
                <a:solidFill>
                  <a:schemeClr val="accent4"/>
                </a:solidFill>
                <a:latin typeface="+mj-lt"/>
              </a:rPr>
              <a:t>Name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;</a:t>
            </a:r>
          </a:p>
          <a:p>
            <a:pPr>
              <a:buAutoNum type="arabicPeriod"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Existing 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Power Station </a:t>
            </a:r>
            <a:r>
              <a:rPr lang="en-US" sz="1200" u="sng" dirty="0">
                <a:solidFill>
                  <a:schemeClr val="accent4"/>
                </a:solidFill>
                <a:latin typeface="+mj-lt"/>
              </a:rPr>
              <a:t>Country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;</a:t>
            </a:r>
          </a:p>
          <a:p>
            <a:pPr>
              <a:buAutoNum type="arabicPeriod"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Existing 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Power Station </a:t>
            </a:r>
            <a:r>
              <a:rPr lang="en-US" sz="1200" u="sng" dirty="0">
                <a:solidFill>
                  <a:schemeClr val="accent4"/>
                </a:solidFill>
                <a:latin typeface="+mj-lt"/>
              </a:rPr>
              <a:t>Capacity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;(MW=Mega Watt)</a:t>
            </a:r>
          </a:p>
          <a:p>
            <a:pPr>
              <a:buAutoNum type="arabicPeriod"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Existing </a:t>
            </a:r>
            <a:r>
              <a:rPr lang="en-US" sz="1200" u="sng" dirty="0">
                <a:solidFill>
                  <a:schemeClr val="accent4"/>
                </a:solidFill>
                <a:latin typeface="+mj-lt"/>
              </a:rPr>
              <a:t>Energy Type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;(Non-Renewable/Renewable/Nuclear)</a:t>
            </a:r>
          </a:p>
          <a:p>
            <a:pPr>
              <a:buAutoNum type="arabicPeriod"/>
            </a:pPr>
            <a:r>
              <a:rPr lang="en-US" altLang="zh-SG" sz="1200" dirty="0">
                <a:solidFill>
                  <a:srgbClr val="121212"/>
                </a:solidFill>
                <a:latin typeface="+mj-lt"/>
              </a:rPr>
              <a:t>Existing </a:t>
            </a:r>
            <a:r>
              <a:rPr lang="en-US" sz="1200" u="sng" dirty="0">
                <a:solidFill>
                  <a:schemeClr val="accent4"/>
                </a:solidFill>
                <a:latin typeface="+mj-lt"/>
              </a:rPr>
              <a:t>Fuel Type</a:t>
            </a:r>
            <a:r>
              <a:rPr lang="en-US" sz="1200" dirty="0">
                <a:solidFill>
                  <a:srgbClr val="121212"/>
                </a:solidFill>
                <a:latin typeface="+mj-lt"/>
              </a:rPr>
              <a:t>;(Oil/Gas/Coal/Wind/Hydro/Solar etc.)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B24A161-EC13-4736-83CA-5C9EC85099DD}"/>
              </a:ext>
            </a:extLst>
          </p:cNvPr>
          <p:cNvSpPr txBox="1">
            <a:spLocks/>
          </p:cNvSpPr>
          <p:nvPr/>
        </p:nvSpPr>
        <p:spPr>
          <a:xfrm>
            <a:off x="6012160" y="933273"/>
            <a:ext cx="3096344" cy="39715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Avenir LT 45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SG" sz="1400" b="1" i="0" dirty="0">
                <a:solidFill>
                  <a:srgbClr val="121212"/>
                </a:solidFill>
                <a:effectLst/>
                <a:latin typeface="+mj-lt"/>
              </a:rPr>
              <a:t>Data </a:t>
            </a:r>
            <a:r>
              <a:rPr lang="en-US" altLang="zh-SG" sz="1400" b="1" dirty="0">
                <a:solidFill>
                  <a:srgbClr val="121212"/>
                </a:solidFill>
                <a:latin typeface="+mj-lt"/>
              </a:rPr>
              <a:t>Collection Procedure</a:t>
            </a:r>
            <a:endParaRPr lang="en-US" altLang="zh-SG" sz="1400" b="1" i="0" dirty="0">
              <a:solidFill>
                <a:srgbClr val="121212"/>
              </a:solidFill>
              <a:effectLst/>
              <a:latin typeface="+mj-lt"/>
            </a:endParaRPr>
          </a:p>
          <a:p>
            <a:pPr marL="0" indent="0">
              <a:buNone/>
            </a:pPr>
            <a:endParaRPr lang="en-US" sz="1000" dirty="0"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79A8A3-0F4B-4E47-A8F5-44CFDC990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043" y="1275606"/>
            <a:ext cx="396274" cy="6477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C4550F-9422-45F4-9D16-B8906262C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410" y="1368923"/>
            <a:ext cx="1165961" cy="4191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C22376-F83A-46EB-AA32-0A0510162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200" y="2169462"/>
            <a:ext cx="2622341" cy="695019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8FA12265-791B-4EF9-8857-16F567D5A0C9}"/>
              </a:ext>
            </a:extLst>
          </p:cNvPr>
          <p:cNvSpPr/>
          <p:nvPr/>
        </p:nvSpPr>
        <p:spPr>
          <a:xfrm>
            <a:off x="7092280" y="1491630"/>
            <a:ext cx="216024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FDE4DEF4-EC22-4B43-9585-E61A95DF8392}"/>
              </a:ext>
            </a:extLst>
          </p:cNvPr>
          <p:cNvSpPr/>
          <p:nvPr/>
        </p:nvSpPr>
        <p:spPr>
          <a:xfrm>
            <a:off x="7884368" y="1845399"/>
            <a:ext cx="216024" cy="2877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F512B8A-DDDE-4549-BD84-547AB22AC2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8461" y="3305272"/>
            <a:ext cx="1219306" cy="1059272"/>
          </a:xfrm>
          <a:prstGeom prst="rect">
            <a:avLst/>
          </a:prstGeom>
        </p:spPr>
      </p:pic>
      <p:sp>
        <p:nvSpPr>
          <p:cNvPr id="22" name="Arrow: Down 21">
            <a:extLst>
              <a:ext uri="{FF2B5EF4-FFF2-40B4-BE49-F238E27FC236}">
                <a16:creationId xmlns:a16="http://schemas.microsoft.com/office/drawing/2014/main" id="{80DC5743-B8C1-49CD-814E-998AD8695719}"/>
              </a:ext>
            </a:extLst>
          </p:cNvPr>
          <p:cNvSpPr/>
          <p:nvPr/>
        </p:nvSpPr>
        <p:spPr>
          <a:xfrm>
            <a:off x="7500102" y="2949412"/>
            <a:ext cx="216024" cy="2877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1459816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Preparation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2761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Preparation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EB4B2C-2EDC-4CA4-AE3B-500B01087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04" y="785769"/>
            <a:ext cx="8260796" cy="578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E87BB1-1D7F-4BD2-90FC-A21BD885A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04" y="1352700"/>
            <a:ext cx="8260796" cy="6706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ADD79D-479F-4589-8710-D512B89BA824}"/>
              </a:ext>
            </a:extLst>
          </p:cNvPr>
          <p:cNvSpPr txBox="1"/>
          <p:nvPr/>
        </p:nvSpPr>
        <p:spPr>
          <a:xfrm>
            <a:off x="91116" y="923070"/>
            <a:ext cx="792088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SG" altLang="zh-SG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Singapore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174933-FA09-4A5C-828D-972737658DC3}"/>
              </a:ext>
            </a:extLst>
          </p:cNvPr>
          <p:cNvSpPr txBox="1"/>
          <p:nvPr/>
        </p:nvSpPr>
        <p:spPr>
          <a:xfrm>
            <a:off x="211854" y="1491374"/>
            <a:ext cx="539552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SG" altLang="zh-SG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Taiwan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4186EC-4A4D-478F-A046-36AF0B93C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04" y="1998383"/>
            <a:ext cx="8260796" cy="9331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CFE7BA-EB48-42E0-8248-342A88CECD89}"/>
              </a:ext>
            </a:extLst>
          </p:cNvPr>
          <p:cNvSpPr txBox="1"/>
          <p:nvPr/>
        </p:nvSpPr>
        <p:spPr>
          <a:xfrm>
            <a:off x="211854" y="2176938"/>
            <a:ext cx="539552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SG" altLang="zh-SG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Japan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BFEEA76-3FD2-4F55-A4F3-5FC83FF142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204" y="2937599"/>
            <a:ext cx="8260796" cy="79203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41AFB98-2CC9-4FEA-AAD3-02501BAF7703}"/>
              </a:ext>
            </a:extLst>
          </p:cNvPr>
          <p:cNvSpPr txBox="1"/>
          <p:nvPr/>
        </p:nvSpPr>
        <p:spPr>
          <a:xfrm>
            <a:off x="99770" y="3189598"/>
            <a:ext cx="539552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SG" altLang="zh-SG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Sri Lanka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87F07D9-1DA7-4B67-B2F6-582089605A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04" y="3760585"/>
            <a:ext cx="8260796" cy="7194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3E7F45F-2632-41A0-AA4A-FC1F068F3661}"/>
              </a:ext>
            </a:extLst>
          </p:cNvPr>
          <p:cNvSpPr txBox="1"/>
          <p:nvPr/>
        </p:nvSpPr>
        <p:spPr>
          <a:xfrm>
            <a:off x="99770" y="3932398"/>
            <a:ext cx="539552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SG" altLang="zh-SG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Vietnam</a:t>
            </a:r>
            <a:endParaRPr lang="zh-SG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88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93EBCB4E-9AE6-42CA-A18A-997B06BA4CBC}"/>
              </a:ext>
            </a:extLst>
          </p:cNvPr>
          <p:cNvSpPr txBox="1">
            <a:spLocks/>
          </p:cNvSpPr>
          <p:nvPr/>
        </p:nvSpPr>
        <p:spPr>
          <a:xfrm>
            <a:off x="481630" y="-121190"/>
            <a:ext cx="7402738" cy="432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Avenir LT 65 Medium" panose="02000603020000020003" pitchFamily="2" charset="0"/>
                <a:ea typeface="+mj-ea"/>
                <a:cs typeface="+mj-cs"/>
              </a:defRPr>
            </a:lvl1pPr>
          </a:lstStyle>
          <a:p>
            <a:r>
              <a:rPr lang="en-US" altLang="zh-CN" sz="1200" spc="300" dirty="0">
                <a:solidFill>
                  <a:schemeClr val="bg1"/>
                </a:solidFill>
              </a:rPr>
              <a:t>Data Preparation</a:t>
            </a:r>
            <a:endParaRPr lang="en-SG" sz="1200" spc="3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C147-668C-485F-B6D1-8EA7CAFE2421}"/>
              </a:ext>
            </a:extLst>
          </p:cNvPr>
          <p:cNvSpPr txBox="1"/>
          <p:nvPr/>
        </p:nvSpPr>
        <p:spPr>
          <a:xfrm>
            <a:off x="323528" y="312761"/>
            <a:ext cx="4968552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altLang="zh-CN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Preparation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D05165-F699-432B-BA99-1FE07C207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6877"/>
            <a:ext cx="9144000" cy="2689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5EA8B3-D251-45CC-A7FA-0BCD813B5675}"/>
              </a:ext>
            </a:extLst>
          </p:cNvPr>
          <p:cNvSpPr txBox="1"/>
          <p:nvPr/>
        </p:nvSpPr>
        <p:spPr>
          <a:xfrm>
            <a:off x="395536" y="915566"/>
            <a:ext cx="3960440" cy="31131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Master List-List of Power Stations in Asia</a:t>
            </a:r>
            <a:endParaRPr lang="zh-SG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683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HSL">
      <a:dk1>
        <a:srgbClr val="000000"/>
      </a:dk1>
      <a:lt1>
        <a:sysClr val="window" lastClr="FFFFFF"/>
      </a:lt1>
      <a:dk2>
        <a:srgbClr val="00AF3F"/>
      </a:dk2>
      <a:lt2>
        <a:srgbClr val="EEECE1"/>
      </a:lt2>
      <a:accent1>
        <a:srgbClr val="00AF3F"/>
      </a:accent1>
      <a:accent2>
        <a:srgbClr val="E98300"/>
      </a:accent2>
      <a:accent3>
        <a:srgbClr val="EA2839"/>
      </a:accent3>
      <a:accent4>
        <a:srgbClr val="005BBB"/>
      </a:accent4>
      <a:accent5>
        <a:srgbClr val="6639B7"/>
      </a:accent5>
      <a:accent6>
        <a:srgbClr val="616365"/>
      </a:accent6>
      <a:hlink>
        <a:srgbClr val="00AF3F"/>
      </a:hlink>
      <a:folHlink>
        <a:srgbClr val="00762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Autofit/>
      </a:bodyPr>
      <a:lstStyle>
        <a:defPPr>
          <a:defRPr dirty="0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17049</TotalTime>
  <Words>1355</Words>
  <Application>Microsoft Office PowerPoint</Application>
  <PresentationFormat>On-screen Show (16:9)</PresentationFormat>
  <Paragraphs>183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Avenir LT 45 Book</vt:lpstr>
      <vt:lpstr>Avenir LT 65 Medium</vt:lpstr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Brian Reposar Alapide</dc:creator>
  <cp:lastModifiedBy>ZHEMING LI</cp:lastModifiedBy>
  <cp:revision>1098</cp:revision>
  <dcterms:created xsi:type="dcterms:W3CDTF">2014-09-06T03:10:56Z</dcterms:created>
  <dcterms:modified xsi:type="dcterms:W3CDTF">2021-01-28T14:40:22Z</dcterms:modified>
</cp:coreProperties>
</file>

<file path=docProps/thumbnail.jpeg>
</file>